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77240" y="859536"/>
            <a:ext cx="82296" cy="5010912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43000" y="1051560"/>
            <a:ext cx="91440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6100" b="1">
                <a:solidFill>
                  <a:srgbClr val="F7F8F7"/>
                </a:solidFill>
                <a:latin typeface="Aptos"/>
              </a:defRPr>
            </a:pPr>
            <a:r>
              <a:t>ARTISAN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9576" y="2157984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C39C5B"/>
                </a:solidFill>
                <a:latin typeface="Aptos"/>
              </a:defRPr>
            </a:pPr>
            <a:r>
              <a:t>GLAZING PRODUCTS INC.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15468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0">
                <a:solidFill>
                  <a:srgbClr val="F7F8F7"/>
                </a:solidFill>
                <a:latin typeface="Aptos"/>
              </a:defRPr>
            </a:pPr>
            <a:r>
              <a:t>MAJOR PROJECTS PORTFOLIO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38862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A3B0B8"/>
                </a:solidFill>
                <a:latin typeface="Aptos"/>
              </a:defRPr>
            </a:pPr>
            <a:r>
              <a:t>Residential towers  •  Commercial developments  •  Custom homes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5257800"/>
            <a:ext cx="8229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C39C5B"/>
                </a:solidFill>
                <a:latin typeface="Aptos"/>
              </a:defRPr>
            </a:pPr>
            <a:r>
              <a:t>QUALITY SINCE 1984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5971032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0">
                <a:solidFill>
                  <a:srgbClr val="A3B0B8"/>
                </a:solidFill>
                <a:latin typeface="Aptos"/>
              </a:defRPr>
            </a:pPr>
            <a:r>
              <a:t>BRITISH COLUMBIA  |  SELECTED PROJECTS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5216" y="530352"/>
            <a:ext cx="73152" cy="393192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3816" y="521207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C39C5B"/>
                </a:solidFill>
                <a:latin typeface="Aptos"/>
              </a:defRPr>
            </a:pPr>
            <a:r>
              <a:t>COMPANY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143000"/>
            <a:ext cx="10789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3500" b="1">
                <a:solidFill>
                  <a:srgbClr val="F7F8F7"/>
                </a:solidFill>
                <a:latin typeface="Aptos"/>
              </a:defRPr>
            </a:pPr>
            <a:r>
              <a:t>Built on experience. Defined by detail.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4884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A3B0B8"/>
                </a:solidFill>
                <a:latin typeface="Aptos"/>
              </a:defRPr>
            </a:pPr>
            <a:r>
              <a:t>Specialty architectural glazing across residential, commercial and custom-home environments.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455664"/>
            <a:ext cx="10716768" cy="10972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A3B0B8"/>
                </a:solidFill>
                <a:latin typeface="Aptos"/>
              </a:defRPr>
            </a:pPr>
            <a:r>
              <a:t>ARTISAN GLAZING PRODUCTS INC.  /  QUALITY SINCE 1984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3063240"/>
            <a:ext cx="3429000" cy="2606040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1520" y="3063240"/>
            <a:ext cx="50292" cy="2606040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0976" y="3227832"/>
            <a:ext cx="29900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QUALITY SINCE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3584448"/>
            <a:ext cx="29900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1984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0976" y="4361688"/>
            <a:ext cx="299008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A long-standing commitment to quality workmanship and reliable project delivery.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79976" y="3063240"/>
            <a:ext cx="3429000" cy="2606040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79976" y="3063240"/>
            <a:ext cx="50292" cy="2606040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9432" y="3227832"/>
            <a:ext cx="29900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RESIDENTIAL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3584448"/>
            <a:ext cx="29900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MULTI-FAMILY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9432" y="4361688"/>
            <a:ext cx="299008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Showers, mirrors and amenity-area glazing for major residential developments.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28431" y="3063240"/>
            <a:ext cx="3429000" cy="2606040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28431" y="3063240"/>
            <a:ext cx="50292" cy="2606040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47888" y="3227832"/>
            <a:ext cx="29900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VERSATILITY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47888" y="3584448"/>
            <a:ext cx="29900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CUSTOM &amp; COMMERCIAL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47888" y="4361688"/>
            <a:ext cx="299008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Storefronts, canopies, specialty glass and tailored residential solutions.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5216" y="530352"/>
            <a:ext cx="73152" cy="393192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3816" y="521207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C39C5B"/>
                </a:solidFill>
                <a:latin typeface="Aptos"/>
              </a:defRPr>
            </a:pPr>
            <a:r>
              <a:t>CORE CAPABILITIES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143000"/>
            <a:ext cx="10789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3500" b="1">
                <a:solidFill>
                  <a:srgbClr val="F7F8F7"/>
                </a:solidFill>
                <a:latin typeface="Aptos"/>
              </a:defRPr>
            </a:pPr>
            <a:r>
              <a:t>Glass solutions across the project.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4884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A3B0B8"/>
                </a:solidFill>
                <a:latin typeface="Aptos"/>
              </a:defRPr>
            </a:pPr>
            <a:r>
              <a:t>Coordinated glazing packages for developer, contractor and residential clients.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455664"/>
            <a:ext cx="10716768" cy="10972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A3B0B8"/>
                </a:solidFill>
                <a:latin typeface="Aptos"/>
              </a:defRPr>
            </a:pPr>
            <a:r>
              <a:t>ARTISAN GLAZING PRODUCTS INC.  /  QUALITY SINCE 1984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2971800"/>
            <a:ext cx="5257800" cy="138988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3145536"/>
            <a:ext cx="4754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C39C5B"/>
                </a:solidFill>
                <a:latin typeface="Aptos"/>
              </a:defRPr>
            </a:pPr>
            <a:r>
              <a:t>01  SHOWER ENCLOSURES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593592"/>
            <a:ext cx="46634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F7F8F7"/>
                </a:solidFill>
                <a:latin typeface="Aptos"/>
              </a:defRPr>
            </a:pPr>
            <a:r>
              <a:t>Glass shower doors, fixed panels and associated hardware.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0488" y="2971800"/>
            <a:ext cx="5257800" cy="138988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088" y="3145536"/>
            <a:ext cx="4754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C39C5B"/>
                </a:solidFill>
                <a:latin typeface="Aptos"/>
              </a:defRPr>
            </a:pPr>
            <a:r>
              <a:t>02  MIRRORS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3593592"/>
            <a:ext cx="46634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F7F8F7"/>
                </a:solidFill>
                <a:latin typeface="Aptos"/>
              </a:defRPr>
            </a:pPr>
            <a:r>
              <a:t>Residential and common-area mirror installations.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4572000"/>
            <a:ext cx="5257800" cy="138988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4745736"/>
            <a:ext cx="4754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C39C5B"/>
                </a:solidFill>
                <a:latin typeface="Aptos"/>
              </a:defRPr>
            </a:pPr>
            <a:r>
              <a:t>03  AMENITY GLAZING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193792"/>
            <a:ext cx="46634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F7F8F7"/>
                </a:solidFill>
                <a:latin typeface="Aptos"/>
              </a:defRPr>
            </a:pPr>
            <a:r>
              <a:t>Specialty glass elements for shared building spaces.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0488" y="4572000"/>
            <a:ext cx="5257800" cy="138988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4745736"/>
            <a:ext cx="475488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C39C5B"/>
                </a:solidFill>
                <a:latin typeface="Aptos"/>
              </a:defRPr>
            </a:pPr>
            <a:r>
              <a:t>04  ADDITIONAL WORK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5193792"/>
            <a:ext cx="466344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F7F8F7"/>
                </a:solidFill>
                <a:latin typeface="Aptos"/>
              </a:defRPr>
            </a:pPr>
            <a:r>
              <a:t>Storefront glazing, canopies, railings and skylights.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5216" y="530352"/>
            <a:ext cx="73152" cy="393192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3816" y="521207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C39C5B"/>
                </a:solidFill>
                <a:latin typeface="Aptos"/>
              </a:defRPr>
            </a:pPr>
            <a:r>
              <a:t>SELECTED RESIDENTIAL DEVELOPMENTS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143000"/>
            <a:ext cx="10789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3500" b="1">
                <a:solidFill>
                  <a:srgbClr val="F7F8F7"/>
                </a:solidFill>
                <a:latin typeface="Aptos"/>
              </a:defRPr>
            </a:pPr>
            <a:r>
              <a:t>Major residential towers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4884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A3B0B8"/>
                </a:solidFill>
                <a:latin typeface="Aptos"/>
              </a:defRPr>
            </a:pPr>
            <a:r>
              <a:t>Representative completed developments; scope includes showers, mirrors and amenity glazing.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455664"/>
            <a:ext cx="10716768" cy="10972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A3B0B8"/>
                </a:solidFill>
                <a:latin typeface="Aptos"/>
              </a:defRPr>
            </a:pPr>
            <a:r>
              <a:t>ARTISAN GLAZING PRODUCTS INC.  /  QUALITY SINCE 1984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3035808"/>
            <a:ext cx="3429000" cy="267004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1520" y="3035808"/>
            <a:ext cx="50292" cy="2670048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0976" y="3200400"/>
            <a:ext cx="29900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RESIDENTIAL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3557015"/>
            <a:ext cx="29900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Miramar Village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0976" y="4334256"/>
            <a:ext cx="2990088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White Rock, BC</a:t>
            </a:r>
          </a:p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Developer: Bosa Properties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79976" y="3035808"/>
            <a:ext cx="3429000" cy="267004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79976" y="3035808"/>
            <a:ext cx="50292" cy="2670048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9432" y="3200400"/>
            <a:ext cx="29900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RESIDENTIAL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3557015"/>
            <a:ext cx="29900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Lougheed Heights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9432" y="4334256"/>
            <a:ext cx="2990088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Coquitlam, BC</a:t>
            </a:r>
          </a:p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Developer: Bosa / BlueSky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28431" y="3035808"/>
            <a:ext cx="3429000" cy="267004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28431" y="3035808"/>
            <a:ext cx="50292" cy="2670048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47888" y="3200400"/>
            <a:ext cx="29900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RESIDENTIAL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47888" y="3557015"/>
            <a:ext cx="29900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Cardero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47888" y="4334256"/>
            <a:ext cx="2990088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Vancouver, BC</a:t>
            </a:r>
          </a:p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Developer: Bosa Properties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5216" y="530352"/>
            <a:ext cx="73152" cy="393192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3816" y="521207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C39C5B"/>
                </a:solidFill>
                <a:latin typeface="Aptos"/>
              </a:defRPr>
            </a:pPr>
            <a:r>
              <a:t>SELECTED RESIDENTIAL DEVELOPMENTS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143000"/>
            <a:ext cx="10789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3500" b="1">
                <a:solidFill>
                  <a:srgbClr val="F7F8F7"/>
                </a:solidFill>
                <a:latin typeface="Aptos"/>
              </a:defRPr>
            </a:pPr>
            <a:r>
              <a:t>A strong multi-family track record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4884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A3B0B8"/>
                </a:solidFill>
                <a:latin typeface="Aptos"/>
              </a:defRPr>
            </a:pPr>
            <a:r>
              <a:t>Projects in key Metro Vancouver growth centres.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455664"/>
            <a:ext cx="10716768" cy="10972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A3B0B8"/>
                </a:solidFill>
                <a:latin typeface="Aptos"/>
              </a:defRPr>
            </a:pPr>
            <a:r>
              <a:t>ARTISAN GLAZING PRODUCTS INC.  /  QUALITY SINCE 1984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3035808"/>
            <a:ext cx="3429000" cy="267004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1520" y="3035808"/>
            <a:ext cx="50292" cy="2670048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0976" y="3200400"/>
            <a:ext cx="29900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RESIDENTIAL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3557015"/>
            <a:ext cx="29900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University District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0976" y="4334256"/>
            <a:ext cx="2990088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Surrey City Centre, BC</a:t>
            </a:r>
          </a:p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Developer: BlueSky Properties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79976" y="3035808"/>
            <a:ext cx="3429000" cy="267004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79976" y="3035808"/>
            <a:ext cx="50292" cy="2670048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9432" y="3200400"/>
            <a:ext cx="29900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RESIDENTIAL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3557015"/>
            <a:ext cx="29900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Uptown 1 &amp;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9432" y="4334256"/>
            <a:ext cx="2990088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Coquitlam, BC</a:t>
            </a:r>
          </a:p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Developer: Bosa Properties</a:t>
            </a:r>
          </a:p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Completed: 2017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28431" y="3035808"/>
            <a:ext cx="3429000" cy="2670048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28431" y="3035808"/>
            <a:ext cx="50292" cy="2670048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47888" y="3200400"/>
            <a:ext cx="29900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ACROSS THESE DEVELOPMENTS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47888" y="3557015"/>
            <a:ext cx="29900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Project scope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47888" y="4334256"/>
            <a:ext cx="2990088" cy="134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Glass shower enclosures</a:t>
            </a:r>
          </a:p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Mirrors</a:t>
            </a:r>
          </a:p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Amenity-area glazing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5216" y="530352"/>
            <a:ext cx="73152" cy="393192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3816" y="521207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C39C5B"/>
                </a:solidFill>
                <a:latin typeface="Aptos"/>
              </a:defRPr>
            </a:pPr>
            <a:r>
              <a:t>COMMERCIAL PORTFOLIO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143000"/>
            <a:ext cx="10789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3500" b="1">
                <a:solidFill>
                  <a:srgbClr val="F7F8F7"/>
                </a:solidFill>
                <a:latin typeface="Aptos"/>
              </a:defRPr>
            </a:pPr>
            <a:r>
              <a:t>Retail, institutional &amp; mixed-use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4884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A3B0B8"/>
                </a:solidFill>
                <a:latin typeface="Aptos"/>
              </a:defRPr>
            </a:pPr>
            <a:r>
              <a:t>Selected completed projects beyond the residential tower sector.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455664"/>
            <a:ext cx="10716768" cy="10972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A3B0B8"/>
                </a:solidFill>
                <a:latin typeface="Aptos"/>
              </a:defRPr>
            </a:pPr>
            <a:r>
              <a:t>ARTISAN GLAZING PRODUCTS INC.  /  QUALITY SINCE 1984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2871216"/>
            <a:ext cx="5257800" cy="1499616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1520" y="2871216"/>
            <a:ext cx="50292" cy="1499616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0976" y="3035808"/>
            <a:ext cx="48188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BOSA / LOON PROPERTIES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3392424"/>
            <a:ext cx="48188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Village Centre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0976" y="4169664"/>
            <a:ext cx="4818888" cy="173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601 Bruce Avenue, Nanaimo  •  Storefront glazing and exterior glass canopies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0488" y="2871216"/>
            <a:ext cx="5257800" cy="1499616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90488" y="2871216"/>
            <a:ext cx="50292" cy="1499616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9944" y="3035808"/>
            <a:ext cx="48188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COMMERCIAL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9944" y="3392424"/>
            <a:ext cx="48188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Skeena Mall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9944" y="4169664"/>
            <a:ext cx="4818888" cy="173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Terrace, BC  •  Bosa-associated commercial development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1520" y="4590288"/>
            <a:ext cx="5257800" cy="1499616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1520" y="4590288"/>
            <a:ext cx="50292" cy="1499616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0976" y="4754879"/>
            <a:ext cx="48188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COMMERCIAL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" y="5111496"/>
            <a:ext cx="48188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Lillooet Shopping Centre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" y="5888736"/>
            <a:ext cx="4818888" cy="173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Lillooet, BC  •  Shopping centre featuring Safeway; formal centre name to confirm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90488" y="4590288"/>
            <a:ext cx="5257800" cy="1499616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90488" y="4590288"/>
            <a:ext cx="50292" cy="1499616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9944" y="4754879"/>
            <a:ext cx="48188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COMMERCIAL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9944" y="5111496"/>
            <a:ext cx="48188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Dell Shopping Centre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9944" y="5888736"/>
            <a:ext cx="4818888" cy="173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Surrey, BC  •  Completed commercial project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5216" y="530352"/>
            <a:ext cx="73152" cy="393192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3816" y="521207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C39C5B"/>
                </a:solidFill>
                <a:latin typeface="Aptos"/>
              </a:defRPr>
            </a:pPr>
            <a:r>
              <a:t>BREADTH OF EXPERIENCE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143000"/>
            <a:ext cx="10789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3500" b="1">
                <a:solidFill>
                  <a:srgbClr val="F7F8F7"/>
                </a:solidFill>
                <a:latin typeface="Aptos"/>
              </a:defRPr>
            </a:pPr>
            <a:r>
              <a:t>Specialty project environments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4884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A3B0B8"/>
                </a:solidFill>
                <a:latin typeface="Aptos"/>
              </a:defRPr>
            </a:pPr>
            <a:r>
              <a:t>Versatility beyond standard residential glass packages.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455664"/>
            <a:ext cx="10716768" cy="10972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A3B0B8"/>
                </a:solidFill>
                <a:latin typeface="Aptos"/>
              </a:defRPr>
            </a:pPr>
            <a:r>
              <a:t>ARTISAN GLAZING PRODUCTS INC.  /  QUALITY SINCE 1984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3063240"/>
            <a:ext cx="5257800" cy="2615184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1520" y="3063240"/>
            <a:ext cx="50292" cy="2615184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0976" y="3227832"/>
            <a:ext cx="48188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INSTITUTIONAL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3584448"/>
            <a:ext cx="48188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Central Presbyterian Church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0976" y="4361688"/>
            <a:ext cx="4818888" cy="128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Vancouver, BC</a:t>
            </a:r>
          </a:p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Completed institutional project.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0488" y="3063240"/>
            <a:ext cx="5257800" cy="2615184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90488" y="3063240"/>
            <a:ext cx="50292" cy="2615184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9944" y="3227832"/>
            <a:ext cx="4818888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CUSTOM HOMES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9944" y="3584448"/>
            <a:ext cx="4818888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100" b="1">
                <a:solidFill>
                  <a:srgbClr val="F7F8F7"/>
                </a:solidFill>
                <a:latin typeface="Aptos"/>
              </a:defRPr>
            </a:pPr>
            <a:r>
              <a:t>Custom Residential Homes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9944" y="4361688"/>
            <a:ext cx="4818888" cy="128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A3B0B8"/>
                </a:solidFill>
                <a:latin typeface="Aptos"/>
              </a:defRPr>
            </a:pPr>
            <a:r>
              <a:t>Glass railings, frameless shower enclosures, mirrors and skylights for individually designed new homes.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85216" y="530352"/>
            <a:ext cx="73152" cy="393192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3816" y="521207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C39C5B"/>
                </a:solidFill>
                <a:latin typeface="Aptos"/>
              </a:defRPr>
            </a:pPr>
            <a:r>
              <a:t>OUR APPROACH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143000"/>
            <a:ext cx="10789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3500" b="1">
                <a:solidFill>
                  <a:srgbClr val="F7F8F7"/>
                </a:solidFill>
                <a:latin typeface="Aptos"/>
              </a:defRPr>
            </a:pPr>
            <a:r>
              <a:t>Attention to every detail.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4884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A3B0B8"/>
                </a:solidFill>
                <a:latin typeface="Aptos"/>
              </a:defRPr>
            </a:pPr>
            <a:r>
              <a:t>From site measurements and glass specification to hardware coordination and final installation.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6455664"/>
            <a:ext cx="10716768" cy="10972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6510528"/>
            <a:ext cx="91440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A3B0B8"/>
                </a:solidFill>
                <a:latin typeface="Aptos"/>
              </a:defRPr>
            </a:pPr>
            <a:r>
              <a:t>ARTISAN GLAZING PRODUCTS INC.  /  QUALITY SINCE 1984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1">
                <a:solidFill>
                  <a:srgbClr val="C39C5B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3154680"/>
            <a:ext cx="2532888" cy="1920240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383280"/>
            <a:ext cx="21031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C39C5B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096512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F7F8F7"/>
                </a:solidFill>
                <a:latin typeface="Aptos"/>
              </a:defRPr>
            </a:pPr>
            <a:r>
              <a:t>Project review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74720" y="3154680"/>
            <a:ext cx="2532888" cy="1920240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0" y="3383280"/>
            <a:ext cx="21031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C39C5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4096512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F7F8F7"/>
                </a:solidFill>
                <a:latin typeface="Aptos"/>
              </a:defRPr>
            </a:pPr>
            <a:r>
              <a:t>Detailed measurements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0" y="3154680"/>
            <a:ext cx="2532888" cy="1920240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3383280"/>
            <a:ext cx="21031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C39C5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4096512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F7F8F7"/>
                </a:solidFill>
                <a:latin typeface="Aptos"/>
              </a:defRPr>
            </a:pPr>
            <a:r>
              <a:t>Glass &amp; hardware coordination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61120" y="3154680"/>
            <a:ext cx="2532888" cy="1920240"/>
          </a:xfrm>
          <a:prstGeom prst="rect">
            <a:avLst/>
          </a:prstGeom>
          <a:solidFill>
            <a:srgbClr val="2031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0" y="3383280"/>
            <a:ext cx="21031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C39C5B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4096512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F7F8F7"/>
                </a:solidFill>
                <a:latin typeface="Aptos"/>
              </a:defRPr>
            </a:pPr>
            <a:r>
              <a:t>Installation &amp; finishing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696712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A3B0B8"/>
                </a:solidFill>
                <a:latin typeface="Aptos"/>
              </a:defRPr>
            </a:pPr>
            <a:r>
              <a:t>Project-specific capabilities and references are available upon request.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04672" y="914400"/>
            <a:ext cx="82296" cy="4892040"/>
          </a:xfrm>
          <a:prstGeom prst="rect">
            <a:avLst/>
          </a:prstGeom>
          <a:solidFill>
            <a:srgbClr val="C3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70432" y="1225296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5800" b="1">
                <a:solidFill>
                  <a:srgbClr val="F7F8F7"/>
                </a:solidFill>
                <a:latin typeface="Aptos"/>
              </a:defRPr>
            </a:pPr>
            <a:r>
              <a:t>ARTISAN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2249424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C39C5B"/>
                </a:solidFill>
                <a:latin typeface="Aptos"/>
              </a:defRPr>
            </a:pPr>
            <a:r>
              <a:t>GLAZING PRODUCTS INC.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7864" y="333756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600" b="1">
                <a:solidFill>
                  <a:srgbClr val="F7F8F7"/>
                </a:solidFill>
                <a:latin typeface="Aptos"/>
              </a:defRPr>
            </a:pPr>
            <a:r>
              <a:t>QUALITY SINCE 1984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4178808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A3B0B8"/>
                </a:solidFill>
                <a:latin typeface="Aptos"/>
              </a:defRPr>
            </a:pPr>
            <a:r>
              <a:t>Residential  •  Commercial  •  Custom Glazing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7008" y="5193792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C39C5B"/>
                </a:solidFill>
                <a:latin typeface="Aptos"/>
              </a:defRPr>
            </a:pPr>
            <a:r>
              <a:t>www.artisanglazingproducts.com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7008" y="5733288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A3B0B8"/>
                </a:solidFill>
                <a:latin typeface="Aptos"/>
              </a:defRPr>
            </a:pPr>
            <a:r>
              <a:t>British Columbia, Canada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